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75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5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5535BF2-355D-87C2-A95C-B1531F638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D42993-EE52-F722-37CB-4C2A170C4C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178A-9574-459F-A8C2-D938AFD305AD}" type="datetimeFigureOut">
              <a:rPr lang="zh-TW" altLang="en-US" smtClean="0"/>
              <a:t>2025/7/15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B9E188-C139-BDDE-8F5F-C55A9D4FF8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72D797-5505-FD2C-6216-6DE81AA639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7C09-BB16-4C41-A354-2FEDBEF3E2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42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235952" cy="14401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5952" y="0"/>
            <a:ext cx="1908048" cy="14401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0071" y="1863674"/>
            <a:ext cx="29190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圖片 7" descr="一張含有 文字, 字型, 螢幕擷取畫面, 行 的圖片&#10;&#10;AI 產生的內容可能不正確。">
            <a:extLst>
              <a:ext uri="{FF2B5EF4-FFF2-40B4-BE49-F238E27FC236}">
                <a16:creationId xmlns:a16="http://schemas.microsoft.com/office/drawing/2014/main" id="{44BF9B10-3050-BF3D-EF8C-3697B6B5150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1" y="6096000"/>
            <a:ext cx="978068" cy="740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111" y="1089660"/>
            <a:ext cx="7867015" cy="5256530"/>
            <a:chOff x="1277111" y="1089660"/>
            <a:chExt cx="7867015" cy="5256530"/>
          </a:xfrm>
        </p:grpSpPr>
        <p:sp>
          <p:nvSpPr>
            <p:cNvPr id="3" name="object 3"/>
            <p:cNvSpPr/>
            <p:nvPr/>
          </p:nvSpPr>
          <p:spPr>
            <a:xfrm>
              <a:off x="1277111" y="1089660"/>
              <a:ext cx="7867015" cy="5074920"/>
            </a:xfrm>
            <a:custGeom>
              <a:avLst/>
              <a:gdLst/>
              <a:ahLst/>
              <a:cxnLst/>
              <a:rect l="l" t="t" r="r" b="b"/>
              <a:pathLst>
                <a:path w="7867015" h="5074920">
                  <a:moveTo>
                    <a:pt x="0" y="5074920"/>
                  </a:moveTo>
                  <a:lnTo>
                    <a:pt x="7866888" y="5074920"/>
                  </a:lnTo>
                  <a:lnTo>
                    <a:pt x="7866888" y="0"/>
                  </a:lnTo>
                  <a:lnTo>
                    <a:pt x="0" y="0"/>
                  </a:lnTo>
                  <a:lnTo>
                    <a:pt x="0" y="507492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7111" y="6164580"/>
              <a:ext cx="7862570" cy="181610"/>
            </a:xfrm>
            <a:custGeom>
              <a:avLst/>
              <a:gdLst/>
              <a:ahLst/>
              <a:cxnLst/>
              <a:rect l="l" t="t" r="r" b="b"/>
              <a:pathLst>
                <a:path w="7862570" h="181610">
                  <a:moveTo>
                    <a:pt x="0" y="181356"/>
                  </a:moveTo>
                  <a:lnTo>
                    <a:pt x="7862315" y="181356"/>
                  </a:lnTo>
                  <a:lnTo>
                    <a:pt x="7862315" y="0"/>
                  </a:lnTo>
                  <a:lnTo>
                    <a:pt x="0" y="0"/>
                  </a:lnTo>
                  <a:lnTo>
                    <a:pt x="0" y="181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089658"/>
            <a:ext cx="9144254" cy="5768722"/>
            <a:chOff x="0" y="1089658"/>
            <a:chExt cx="9144254" cy="5768722"/>
          </a:xfrm>
        </p:grpSpPr>
        <p:sp>
          <p:nvSpPr>
            <p:cNvPr id="6" name="object 6"/>
            <p:cNvSpPr/>
            <p:nvPr/>
          </p:nvSpPr>
          <p:spPr>
            <a:xfrm>
              <a:off x="0" y="1089658"/>
              <a:ext cx="1115695" cy="5256530"/>
            </a:xfrm>
            <a:custGeom>
              <a:avLst/>
              <a:gdLst/>
              <a:ahLst/>
              <a:cxnLst/>
              <a:rect l="l" t="t" r="r" b="b"/>
              <a:pathLst>
                <a:path w="1115695" h="5256530">
                  <a:moveTo>
                    <a:pt x="0" y="5256277"/>
                  </a:moveTo>
                  <a:lnTo>
                    <a:pt x="1115568" y="5256277"/>
                  </a:lnTo>
                  <a:lnTo>
                    <a:pt x="1115568" y="0"/>
                  </a:lnTo>
                  <a:lnTo>
                    <a:pt x="0" y="0"/>
                  </a:lnTo>
                  <a:lnTo>
                    <a:pt x="0" y="5256277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" y="6345935"/>
              <a:ext cx="9135110" cy="512445"/>
            </a:xfrm>
            <a:custGeom>
              <a:avLst/>
              <a:gdLst/>
              <a:ahLst/>
              <a:cxnLst/>
              <a:rect l="l" t="t" r="r" b="b"/>
              <a:pathLst>
                <a:path w="9135110" h="512445">
                  <a:moveTo>
                    <a:pt x="9134856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9134856" y="512063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DFE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797" y="29542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4495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8797" y="29542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49580" y="0"/>
                  </a:lnTo>
                  <a:lnTo>
                    <a:pt x="484578" y="7066"/>
                  </a:lnTo>
                  <a:lnTo>
                    <a:pt x="513159" y="26336"/>
                  </a:lnTo>
                  <a:lnTo>
                    <a:pt x="532429" y="54917"/>
                  </a:lnTo>
                  <a:lnTo>
                    <a:pt x="539496" y="89915"/>
                  </a:lnTo>
                  <a:lnTo>
                    <a:pt x="539496" y="449579"/>
                  </a:lnTo>
                  <a:lnTo>
                    <a:pt x="532429" y="484578"/>
                  </a:lnTo>
                  <a:lnTo>
                    <a:pt x="513159" y="513159"/>
                  </a:lnTo>
                  <a:lnTo>
                    <a:pt x="484578" y="532429"/>
                  </a:lnTo>
                  <a:lnTo>
                    <a:pt x="449580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919" y="3055755"/>
              <a:ext cx="401955" cy="357505"/>
            </a:xfrm>
            <a:custGeom>
              <a:avLst/>
              <a:gdLst/>
              <a:ahLst/>
              <a:cxnLst/>
              <a:rect l="l" t="t" r="r" b="b"/>
              <a:pathLst>
                <a:path w="401955" h="357504">
                  <a:moveTo>
                    <a:pt x="237905" y="68698"/>
                  </a:moveTo>
                  <a:lnTo>
                    <a:pt x="252827" y="111341"/>
                  </a:lnTo>
                  <a:lnTo>
                    <a:pt x="254919" y="155605"/>
                  </a:lnTo>
                  <a:lnTo>
                    <a:pt x="245000" y="198296"/>
                  </a:lnTo>
                  <a:lnTo>
                    <a:pt x="223887" y="236221"/>
                  </a:lnTo>
                  <a:lnTo>
                    <a:pt x="192401" y="266183"/>
                  </a:lnTo>
                  <a:lnTo>
                    <a:pt x="154046" y="283302"/>
                  </a:lnTo>
                  <a:lnTo>
                    <a:pt x="114447" y="286241"/>
                  </a:lnTo>
                  <a:lnTo>
                    <a:pt x="76457" y="275757"/>
                  </a:lnTo>
                  <a:lnTo>
                    <a:pt x="42926" y="252606"/>
                  </a:lnTo>
                  <a:lnTo>
                    <a:pt x="16709" y="217542"/>
                  </a:lnTo>
                  <a:lnTo>
                    <a:pt x="2029" y="174900"/>
                  </a:lnTo>
                  <a:lnTo>
                    <a:pt x="0" y="130636"/>
                  </a:lnTo>
                  <a:lnTo>
                    <a:pt x="9922" y="87944"/>
                  </a:lnTo>
                  <a:lnTo>
                    <a:pt x="31100" y="50020"/>
                  </a:lnTo>
                  <a:lnTo>
                    <a:pt x="62835" y="20057"/>
                  </a:lnTo>
                  <a:lnTo>
                    <a:pt x="101185" y="2939"/>
                  </a:lnTo>
                  <a:lnTo>
                    <a:pt x="140749" y="0"/>
                  </a:lnTo>
                  <a:lnTo>
                    <a:pt x="178645" y="10484"/>
                  </a:lnTo>
                  <a:lnTo>
                    <a:pt x="211991" y="33635"/>
                  </a:lnTo>
                  <a:lnTo>
                    <a:pt x="237905" y="68698"/>
                  </a:lnTo>
                  <a:close/>
                </a:path>
                <a:path w="401955" h="357504">
                  <a:moveTo>
                    <a:pt x="401938" y="330953"/>
                  </a:moveTo>
                  <a:lnTo>
                    <a:pt x="386012" y="357242"/>
                  </a:lnTo>
                  <a:lnTo>
                    <a:pt x="223630" y="236465"/>
                  </a:lnTo>
                  <a:lnTo>
                    <a:pt x="239556" y="209414"/>
                  </a:lnTo>
                  <a:lnTo>
                    <a:pt x="401938" y="330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797" y="37543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4495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8797" y="375437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49580" y="0"/>
                  </a:lnTo>
                  <a:lnTo>
                    <a:pt x="484578" y="7066"/>
                  </a:lnTo>
                  <a:lnTo>
                    <a:pt x="513159" y="26336"/>
                  </a:lnTo>
                  <a:lnTo>
                    <a:pt x="532429" y="54917"/>
                  </a:lnTo>
                  <a:lnTo>
                    <a:pt x="539496" y="89915"/>
                  </a:lnTo>
                  <a:lnTo>
                    <a:pt x="539496" y="449580"/>
                  </a:lnTo>
                  <a:lnTo>
                    <a:pt x="532429" y="484578"/>
                  </a:lnTo>
                  <a:lnTo>
                    <a:pt x="513159" y="513159"/>
                  </a:lnTo>
                  <a:lnTo>
                    <a:pt x="484578" y="532429"/>
                  </a:lnTo>
                  <a:lnTo>
                    <a:pt x="449580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  <a:path w="539750" h="539750">
                  <a:moveTo>
                    <a:pt x="222618" y="170306"/>
                  </a:moveTo>
                  <a:lnTo>
                    <a:pt x="242697" y="129920"/>
                  </a:lnTo>
                  <a:lnTo>
                    <a:pt x="278472" y="109346"/>
                  </a:lnTo>
                  <a:lnTo>
                    <a:pt x="292620" y="107950"/>
                  </a:lnTo>
                  <a:lnTo>
                    <a:pt x="307467" y="109600"/>
                  </a:lnTo>
                  <a:lnTo>
                    <a:pt x="342912" y="129031"/>
                  </a:lnTo>
                  <a:lnTo>
                    <a:pt x="361264" y="167639"/>
                  </a:lnTo>
                  <a:lnTo>
                    <a:pt x="362191" y="182244"/>
                  </a:lnTo>
                  <a:lnTo>
                    <a:pt x="361530" y="198246"/>
                  </a:lnTo>
                  <a:lnTo>
                    <a:pt x="397510" y="205486"/>
                  </a:lnTo>
                  <a:lnTo>
                    <a:pt x="399173" y="181228"/>
                  </a:lnTo>
                  <a:lnTo>
                    <a:pt x="397522" y="159003"/>
                  </a:lnTo>
                  <a:lnTo>
                    <a:pt x="391236" y="137413"/>
                  </a:lnTo>
                  <a:lnTo>
                    <a:pt x="369239" y="100837"/>
                  </a:lnTo>
                  <a:lnTo>
                    <a:pt x="335432" y="76453"/>
                  </a:lnTo>
                  <a:lnTo>
                    <a:pt x="293268" y="67944"/>
                  </a:lnTo>
                  <a:lnTo>
                    <a:pt x="272122" y="70357"/>
                  </a:lnTo>
                  <a:lnTo>
                    <a:pt x="233895" y="88773"/>
                  </a:lnTo>
                  <a:lnTo>
                    <a:pt x="203720" y="120014"/>
                  </a:lnTo>
                  <a:lnTo>
                    <a:pt x="186347" y="162940"/>
                  </a:lnTo>
                  <a:lnTo>
                    <a:pt x="174675" y="220852"/>
                  </a:lnTo>
                  <a:lnTo>
                    <a:pt x="210959" y="228092"/>
                  </a:lnTo>
                  <a:lnTo>
                    <a:pt x="222618" y="1703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502" y="3912107"/>
              <a:ext cx="332740" cy="327660"/>
            </a:xfrm>
            <a:custGeom>
              <a:avLst/>
              <a:gdLst/>
              <a:ahLst/>
              <a:cxnLst/>
              <a:rect l="l" t="t" r="r" b="b"/>
              <a:pathLst>
                <a:path w="332740" h="327660">
                  <a:moveTo>
                    <a:pt x="96253" y="0"/>
                  </a:moveTo>
                  <a:lnTo>
                    <a:pt x="46186" y="20413"/>
                  </a:lnTo>
                  <a:lnTo>
                    <a:pt x="0" y="229997"/>
                  </a:lnTo>
                  <a:lnTo>
                    <a:pt x="6" y="249382"/>
                  </a:lnTo>
                  <a:lnTo>
                    <a:pt x="7207" y="266684"/>
                  </a:lnTo>
                  <a:lnTo>
                    <a:pt x="20370" y="280056"/>
                  </a:lnTo>
                  <a:lnTo>
                    <a:pt x="38265" y="287655"/>
                  </a:lnTo>
                  <a:lnTo>
                    <a:pt x="235915" y="327406"/>
                  </a:lnTo>
                  <a:lnTo>
                    <a:pt x="255328" y="327398"/>
                  </a:lnTo>
                  <a:lnTo>
                    <a:pt x="272632" y="320198"/>
                  </a:lnTo>
                  <a:lnTo>
                    <a:pt x="285976" y="307046"/>
                  </a:lnTo>
                  <a:lnTo>
                    <a:pt x="293509" y="289179"/>
                  </a:lnTo>
                  <a:lnTo>
                    <a:pt x="332168" y="97536"/>
                  </a:lnTo>
                  <a:lnTo>
                    <a:pt x="332161" y="78079"/>
                  </a:lnTo>
                  <a:lnTo>
                    <a:pt x="324961" y="60753"/>
                  </a:lnTo>
                  <a:lnTo>
                    <a:pt x="311798" y="47404"/>
                  </a:lnTo>
                  <a:lnTo>
                    <a:pt x="293903" y="39878"/>
                  </a:lnTo>
                  <a:lnTo>
                    <a:pt x="96253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502" y="3912107"/>
              <a:ext cx="332740" cy="327660"/>
            </a:xfrm>
            <a:custGeom>
              <a:avLst/>
              <a:gdLst/>
              <a:ahLst/>
              <a:cxnLst/>
              <a:rect l="l" t="t" r="r" b="b"/>
              <a:pathLst>
                <a:path w="332740" h="327660">
                  <a:moveTo>
                    <a:pt x="38658" y="38354"/>
                  </a:moveTo>
                  <a:lnTo>
                    <a:pt x="46186" y="20413"/>
                  </a:lnTo>
                  <a:lnTo>
                    <a:pt x="59531" y="7223"/>
                  </a:lnTo>
                  <a:lnTo>
                    <a:pt x="76838" y="9"/>
                  </a:lnTo>
                  <a:lnTo>
                    <a:pt x="96253" y="0"/>
                  </a:lnTo>
                  <a:lnTo>
                    <a:pt x="293903" y="39878"/>
                  </a:lnTo>
                  <a:lnTo>
                    <a:pt x="311798" y="47404"/>
                  </a:lnTo>
                  <a:lnTo>
                    <a:pt x="324961" y="60753"/>
                  </a:lnTo>
                  <a:lnTo>
                    <a:pt x="332161" y="78079"/>
                  </a:lnTo>
                  <a:lnTo>
                    <a:pt x="332168" y="97536"/>
                  </a:lnTo>
                  <a:lnTo>
                    <a:pt x="293509" y="289179"/>
                  </a:lnTo>
                  <a:lnTo>
                    <a:pt x="285976" y="307046"/>
                  </a:lnTo>
                  <a:lnTo>
                    <a:pt x="272632" y="320198"/>
                  </a:lnTo>
                  <a:lnTo>
                    <a:pt x="255328" y="327398"/>
                  </a:lnTo>
                  <a:lnTo>
                    <a:pt x="235915" y="327406"/>
                  </a:lnTo>
                  <a:lnTo>
                    <a:pt x="38265" y="287655"/>
                  </a:lnTo>
                  <a:lnTo>
                    <a:pt x="20370" y="280056"/>
                  </a:lnTo>
                  <a:lnTo>
                    <a:pt x="7207" y="266684"/>
                  </a:lnTo>
                  <a:lnTo>
                    <a:pt x="6" y="249382"/>
                  </a:lnTo>
                  <a:lnTo>
                    <a:pt x="0" y="229997"/>
                  </a:lnTo>
                  <a:lnTo>
                    <a:pt x="38658" y="383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829" y="3952366"/>
              <a:ext cx="70446" cy="1143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8797" y="2154173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19">
                  <a:moveTo>
                    <a:pt x="4495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51103"/>
                  </a:lnTo>
                  <a:lnTo>
                    <a:pt x="7066" y="486102"/>
                  </a:lnTo>
                  <a:lnTo>
                    <a:pt x="26336" y="514683"/>
                  </a:lnTo>
                  <a:lnTo>
                    <a:pt x="54917" y="533953"/>
                  </a:lnTo>
                  <a:lnTo>
                    <a:pt x="89916" y="541020"/>
                  </a:lnTo>
                  <a:lnTo>
                    <a:pt x="449580" y="541020"/>
                  </a:lnTo>
                  <a:lnTo>
                    <a:pt x="484578" y="533953"/>
                  </a:lnTo>
                  <a:lnTo>
                    <a:pt x="513159" y="514683"/>
                  </a:lnTo>
                  <a:lnTo>
                    <a:pt x="532429" y="486102"/>
                  </a:lnTo>
                  <a:lnTo>
                    <a:pt x="539496" y="451103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797" y="2154173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19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49580" y="0"/>
                  </a:lnTo>
                  <a:lnTo>
                    <a:pt x="484578" y="7066"/>
                  </a:lnTo>
                  <a:lnTo>
                    <a:pt x="513159" y="26336"/>
                  </a:lnTo>
                  <a:lnTo>
                    <a:pt x="532429" y="54917"/>
                  </a:lnTo>
                  <a:lnTo>
                    <a:pt x="539496" y="89915"/>
                  </a:lnTo>
                  <a:lnTo>
                    <a:pt x="539496" y="451103"/>
                  </a:lnTo>
                  <a:lnTo>
                    <a:pt x="532429" y="486102"/>
                  </a:lnTo>
                  <a:lnTo>
                    <a:pt x="513159" y="514683"/>
                  </a:lnTo>
                  <a:lnTo>
                    <a:pt x="484578" y="533953"/>
                  </a:lnTo>
                  <a:lnTo>
                    <a:pt x="449580" y="541020"/>
                  </a:lnTo>
                  <a:lnTo>
                    <a:pt x="89916" y="541020"/>
                  </a:lnTo>
                  <a:lnTo>
                    <a:pt x="54917" y="533953"/>
                  </a:lnTo>
                  <a:lnTo>
                    <a:pt x="26336" y="514683"/>
                  </a:lnTo>
                  <a:lnTo>
                    <a:pt x="7066" y="486102"/>
                  </a:lnTo>
                  <a:lnTo>
                    <a:pt x="0" y="451103"/>
                  </a:lnTo>
                  <a:lnTo>
                    <a:pt x="0" y="899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4997" y="2256281"/>
              <a:ext cx="387350" cy="337185"/>
            </a:xfrm>
            <a:custGeom>
              <a:avLst/>
              <a:gdLst/>
              <a:ahLst/>
              <a:cxnLst/>
              <a:rect l="l" t="t" r="r" b="b"/>
              <a:pathLst>
                <a:path w="387350" h="337185">
                  <a:moveTo>
                    <a:pt x="387096" y="311276"/>
                  </a:moveTo>
                  <a:lnTo>
                    <a:pt x="385576" y="320998"/>
                  </a:lnTo>
                  <a:lnTo>
                    <a:pt x="381433" y="329136"/>
                  </a:lnTo>
                  <a:lnTo>
                    <a:pt x="375292" y="334726"/>
                  </a:lnTo>
                  <a:lnTo>
                    <a:pt x="367779" y="336803"/>
                  </a:lnTo>
                  <a:lnTo>
                    <a:pt x="166713" y="336803"/>
                  </a:lnTo>
                  <a:lnTo>
                    <a:pt x="63463" y="336803"/>
                  </a:lnTo>
                  <a:lnTo>
                    <a:pt x="25424" y="336803"/>
                  </a:lnTo>
                  <a:lnTo>
                    <a:pt x="19989" y="336803"/>
                  </a:lnTo>
                  <a:lnTo>
                    <a:pt x="12087" y="334726"/>
                  </a:lnTo>
                  <a:lnTo>
                    <a:pt x="5746" y="329136"/>
                  </a:lnTo>
                  <a:lnTo>
                    <a:pt x="1530" y="320998"/>
                  </a:lnTo>
                  <a:lnTo>
                    <a:pt x="0" y="311276"/>
                  </a:lnTo>
                  <a:lnTo>
                    <a:pt x="0" y="145637"/>
                  </a:lnTo>
                  <a:lnTo>
                    <a:pt x="0" y="60578"/>
                  </a:lnTo>
                  <a:lnTo>
                    <a:pt x="0" y="29241"/>
                  </a:lnTo>
                  <a:lnTo>
                    <a:pt x="0" y="24764"/>
                  </a:lnTo>
                  <a:lnTo>
                    <a:pt x="1530" y="15109"/>
                  </a:lnTo>
                  <a:lnTo>
                    <a:pt x="5746" y="7238"/>
                  </a:lnTo>
                  <a:lnTo>
                    <a:pt x="12087" y="1940"/>
                  </a:lnTo>
                  <a:lnTo>
                    <a:pt x="19989" y="0"/>
                  </a:lnTo>
                  <a:lnTo>
                    <a:pt x="221055" y="0"/>
                  </a:lnTo>
                  <a:lnTo>
                    <a:pt x="324305" y="0"/>
                  </a:lnTo>
                  <a:lnTo>
                    <a:pt x="362345" y="0"/>
                  </a:lnTo>
                  <a:lnTo>
                    <a:pt x="367779" y="0"/>
                  </a:lnTo>
                  <a:lnTo>
                    <a:pt x="375292" y="1940"/>
                  </a:lnTo>
                  <a:lnTo>
                    <a:pt x="381433" y="7238"/>
                  </a:lnTo>
                  <a:lnTo>
                    <a:pt x="385576" y="15109"/>
                  </a:lnTo>
                  <a:lnTo>
                    <a:pt x="387096" y="24764"/>
                  </a:lnTo>
                  <a:lnTo>
                    <a:pt x="387096" y="311276"/>
                  </a:lnTo>
                  <a:close/>
                </a:path>
                <a:path w="387350" h="337185">
                  <a:moveTo>
                    <a:pt x="0" y="27431"/>
                  </a:moveTo>
                  <a:lnTo>
                    <a:pt x="193116" y="169163"/>
                  </a:lnTo>
                  <a:lnTo>
                    <a:pt x="385572" y="2743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7" y="1336547"/>
              <a:ext cx="577596" cy="5775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5688" y="3040392"/>
              <a:ext cx="5695188" cy="8305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9691" y="3113785"/>
              <a:ext cx="5601970" cy="737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7052" y="1767839"/>
            <a:ext cx="3136900" cy="513715"/>
            <a:chOff x="4607052" y="1767839"/>
            <a:chExt cx="31369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1624" y="1772411"/>
              <a:ext cx="3127248" cy="5044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11624" y="1772411"/>
              <a:ext cx="3127375" cy="504825"/>
            </a:xfrm>
            <a:custGeom>
              <a:avLst/>
              <a:gdLst/>
              <a:ahLst/>
              <a:cxnLst/>
              <a:rect l="l" t="t" r="r" b="b"/>
              <a:pathLst>
                <a:path w="312737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3043174" y="0"/>
                  </a:lnTo>
                  <a:lnTo>
                    <a:pt x="3075920" y="6600"/>
                  </a:lnTo>
                  <a:lnTo>
                    <a:pt x="3102641" y="24606"/>
                  </a:lnTo>
                  <a:lnTo>
                    <a:pt x="3120647" y="51327"/>
                  </a:lnTo>
                  <a:lnTo>
                    <a:pt x="3127248" y="84074"/>
                  </a:lnTo>
                  <a:lnTo>
                    <a:pt x="3127248" y="420370"/>
                  </a:lnTo>
                  <a:lnTo>
                    <a:pt x="3120647" y="453116"/>
                  </a:lnTo>
                  <a:lnTo>
                    <a:pt x="3102641" y="479837"/>
                  </a:lnTo>
                  <a:lnTo>
                    <a:pt x="3075920" y="497843"/>
                  </a:lnTo>
                  <a:lnTo>
                    <a:pt x="3043174" y="504443"/>
                  </a:lnTo>
                  <a:lnTo>
                    <a:pt x="84074" y="504443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9144">
              <a:solidFill>
                <a:srgbClr val="999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6271" y="1720088"/>
            <a:ext cx="291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65" dirty="0">
                <a:latin typeface="標楷體" panose="03000509000000000000" pitchFamily="65" charset="-120"/>
                <a:ea typeface="標楷體" panose="03000509000000000000" pitchFamily="65" charset="-120"/>
              </a:rPr>
              <a:t>CD-R</a:t>
            </a:r>
            <a:r>
              <a:rPr sz="3600" spc="110" dirty="0">
                <a:latin typeface="標楷體" panose="03000509000000000000" pitchFamily="65" charset="-120"/>
                <a:ea typeface="標楷體" panose="03000509000000000000" pitchFamily="65" charset="-120"/>
              </a:rPr>
              <a:t>檢測畫面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215" y="1447800"/>
            <a:ext cx="3486912" cy="338361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91440">
              <a:spcBef>
                <a:spcPts val="284"/>
              </a:spcBef>
            </a:pPr>
            <a:r>
              <a:rPr sz="2000" b="1" spc="-30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C1</a:t>
            </a:r>
            <a:r>
              <a:rPr sz="1800" spc="-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-為第一道偵錯及除錯，</a:t>
            </a:r>
            <a:endParaRPr lang="en-US" sz="1800" spc="-2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zh-TW" altLang="en-US" spc="-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初期檢查時，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Avg.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80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;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80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en-US" altLang="zh-TW" sz="1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定期檢查時，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Avg.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220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進行轉置；如介於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110~220</a:t>
            </a:r>
            <a:r>
              <a:rPr lang="zh-TW" altLang="en-US"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間則建議轉置；低於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110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en-US" altLang="zh-TW" sz="1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en-US" altLang="zh-TW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※</a:t>
            </a:r>
            <a:r>
              <a:rPr lang="zh-TW" altLang="en-US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初期檢查是指光碟燒錄後馬上進行光碟品質檢查；定期檢查為光碟歸檔後定期進行光碟檢測，以判斷光碟是否需</a:t>
            </a:r>
            <a:r>
              <a:rPr lang="zh-TW" altLang="en-US" sz="1600" spc="-3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重新燒錄</a:t>
            </a:r>
            <a:r>
              <a:rPr lang="zh-TW" altLang="en-US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215" y="5077639"/>
            <a:ext cx="3486912" cy="115223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000" b="1" spc="-35" dirty="0">
                <a:latin typeface="標楷體" panose="03000509000000000000" pitchFamily="65" charset="-120"/>
                <a:ea typeface="標楷體" panose="03000509000000000000" pitchFamily="65" charset="-120"/>
                <a:cs typeface="Calibri"/>
              </a:rPr>
              <a:t>C2</a:t>
            </a:r>
            <a:r>
              <a:rPr sz="1800" spc="-2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-為第二道偵錯及除錯，標</a:t>
            </a:r>
            <a:r>
              <a:rPr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準為0</a:t>
            </a:r>
            <a:r>
              <a:rPr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en-US" altLang="zh-TW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※C2</a:t>
            </a:r>
            <a:r>
              <a:rPr lang="zh-TW" altLang="en-US" sz="1600" spc="-2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最高值如出現非</a:t>
            </a:r>
            <a:r>
              <a:rPr lang="en-US" altLang="zh-TW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0</a:t>
            </a:r>
            <a:r>
              <a:rPr lang="zh-TW" altLang="en-US" sz="1600" spc="-3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數值，通常是光碟片表面磨損，建議重新燒錄新光碟</a:t>
            </a:r>
            <a:r>
              <a:rPr lang="zh-TW" altLang="en-US" sz="1600" spc="-1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8891"/>
            <a:ext cx="7253478" cy="901445"/>
          </a:xfrm>
          <a:prstGeom prst="rect">
            <a:avLst/>
          </a:prstGeom>
        </p:spPr>
      </p:pic>
      <p:pic>
        <p:nvPicPr>
          <p:cNvPr id="11" name="圖片 10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D7292CEB-961B-AD88-C734-76A6387FC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43076"/>
            <a:ext cx="4625995" cy="34767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B84DCED-FFC7-639A-DBC3-26B6A26D8B6A}"/>
              </a:ext>
            </a:extLst>
          </p:cNvPr>
          <p:cNvSpPr/>
          <p:nvPr/>
        </p:nvSpPr>
        <p:spPr>
          <a:xfrm>
            <a:off x="7989898" y="4648200"/>
            <a:ext cx="381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676400"/>
            <a:ext cx="7347204" cy="43205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2608"/>
            <a:ext cx="7253478" cy="9014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45152" y="1828800"/>
            <a:ext cx="3096895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2000" b="1" spc="70" dirty="0">
                <a:latin typeface="Calibri"/>
                <a:cs typeface="Calibri"/>
              </a:rPr>
              <a:t>BLER:</a:t>
            </a:r>
            <a:r>
              <a:rPr sz="2000" b="1" spc="-10" dirty="0">
                <a:latin typeface="Malgun Gothic"/>
                <a:cs typeface="Malgun Gothic"/>
              </a:rPr>
              <a:t>區塊錯誤鍊</a:t>
            </a:r>
            <a:r>
              <a:rPr sz="2000" b="1" spc="-10" dirty="0">
                <a:latin typeface="Calibri"/>
                <a:cs typeface="Calibri"/>
              </a:rPr>
              <a:t>(C1+C2</a:t>
            </a:r>
            <a:endParaRPr sz="20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2000" b="1" spc="-10" dirty="0">
                <a:latin typeface="Malgun Gothic"/>
                <a:cs typeface="Malgun Gothic"/>
              </a:rPr>
              <a:t>得到的總錯誤數</a:t>
            </a:r>
            <a:r>
              <a:rPr sz="2000" b="1" spc="32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5055" y="1723953"/>
            <a:ext cx="3136900" cy="513715"/>
            <a:chOff x="4530852" y="1912620"/>
            <a:chExt cx="31369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5424" y="1917192"/>
              <a:ext cx="3127248" cy="5044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35424" y="1917192"/>
              <a:ext cx="3127375" cy="504825"/>
            </a:xfrm>
            <a:custGeom>
              <a:avLst/>
              <a:gdLst/>
              <a:ahLst/>
              <a:cxnLst/>
              <a:rect l="l" t="t" r="r" b="b"/>
              <a:pathLst>
                <a:path w="312737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3043174" y="0"/>
                  </a:lnTo>
                  <a:lnTo>
                    <a:pt x="3075920" y="6600"/>
                  </a:lnTo>
                  <a:lnTo>
                    <a:pt x="3102641" y="24606"/>
                  </a:lnTo>
                  <a:lnTo>
                    <a:pt x="3120647" y="51327"/>
                  </a:lnTo>
                  <a:lnTo>
                    <a:pt x="3127248" y="84074"/>
                  </a:lnTo>
                  <a:lnTo>
                    <a:pt x="3127248" y="420370"/>
                  </a:lnTo>
                  <a:lnTo>
                    <a:pt x="3120647" y="453116"/>
                  </a:lnTo>
                  <a:lnTo>
                    <a:pt x="3102641" y="479837"/>
                  </a:lnTo>
                  <a:lnTo>
                    <a:pt x="3075920" y="497843"/>
                  </a:lnTo>
                  <a:lnTo>
                    <a:pt x="3043174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9144">
              <a:solidFill>
                <a:srgbClr val="999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4274" y="1675007"/>
            <a:ext cx="2919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DVD+R</a:t>
            </a:r>
            <a:r>
              <a:rPr sz="3600"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檢測畫面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2781300"/>
            <a:ext cx="3168650" cy="229165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spcBef>
                <a:spcPts val="284"/>
              </a:spcBef>
            </a:pPr>
            <a:r>
              <a:rPr lang="zh-TW" altLang="en-US" spc="-2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初期檢查時，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PIF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280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;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如介於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140~280</a:t>
            </a:r>
            <a:r>
              <a:rPr lang="zh-TW" altLang="en-US"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間則建議轉置；低於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140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en-US" altLang="zh-TW" sz="1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91440">
              <a:spcBef>
                <a:spcPts val="284"/>
              </a:spcBef>
            </a:pP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定期檢查時，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PIF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大於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280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光碟需要立即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進行轉置；如介於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2000~280</a:t>
            </a:r>
            <a:r>
              <a:rPr lang="zh-TW" altLang="en-US" sz="1800" spc="-5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之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間則建議轉置；低於</a:t>
            </a:r>
            <a:r>
              <a:rPr lang="en-US" altLang="zh-TW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200</a:t>
            </a:r>
            <a:r>
              <a:rPr lang="zh-TW" altLang="en-US" sz="1800" spc="-3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則該</a:t>
            </a:r>
            <a:r>
              <a:rPr lang="zh-TW" altLang="en-US" sz="1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光碟品質良好。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8891"/>
            <a:ext cx="7253478" cy="901445"/>
          </a:xfrm>
          <a:prstGeom prst="rect">
            <a:avLst/>
          </a:prstGeom>
        </p:spPr>
      </p:pic>
      <p:pic>
        <p:nvPicPr>
          <p:cNvPr id="12" name="圖片 11" descr="一張含有 文字, 螢幕擷取畫面, 陳列, 軟體 的圖片&#10;&#10;AI 產生的內容可能不正確。">
            <a:extLst>
              <a:ext uri="{FF2B5EF4-FFF2-40B4-BE49-F238E27FC236}">
                <a16:creationId xmlns:a16="http://schemas.microsoft.com/office/drawing/2014/main" id="{802BBFA8-FF8B-6C17-FB9E-B76BAEC9D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23432"/>
            <a:ext cx="4876800" cy="366522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EF595A2-E15C-8BC2-15A8-6F5763874108}"/>
              </a:ext>
            </a:extLst>
          </p:cNvPr>
          <p:cNvSpPr/>
          <p:nvPr/>
        </p:nvSpPr>
        <p:spPr>
          <a:xfrm>
            <a:off x="7680730" y="4648200"/>
            <a:ext cx="381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608"/>
            <a:ext cx="7218426" cy="9014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" y="1487424"/>
            <a:ext cx="7295388" cy="4544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204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Malgun Gothic</vt:lpstr>
      <vt:lpstr>SimSun</vt:lpstr>
      <vt:lpstr>新細明體</vt:lpstr>
      <vt:lpstr>標楷體</vt:lpstr>
      <vt:lpstr>Calibri</vt:lpstr>
      <vt:lpstr>Office Theme</vt:lpstr>
      <vt:lpstr>PowerPoint 簡報</vt:lpstr>
      <vt:lpstr>CD-R檢測畫面</vt:lpstr>
      <vt:lpstr>PowerPoint 簡報</vt:lpstr>
      <vt:lpstr>DVD+R檢測畫面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儲存媒體修復與轉置介紹</dc:title>
  <dc:creator>陳寶鴻</dc:creator>
  <cp:lastModifiedBy>廖期成</cp:lastModifiedBy>
  <cp:revision>10</cp:revision>
  <dcterms:created xsi:type="dcterms:W3CDTF">2025-07-11T03:46:49Z</dcterms:created>
  <dcterms:modified xsi:type="dcterms:W3CDTF">2025-07-15T09:16:33Z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2025-07-11T00:00:00Z</vt:filetime>
  </property>
  <property fmtid="{D5CDD505-2E9C-101B-9397-08002B2CF9AE}" pid="5" name="Producer">
    <vt:lpwstr>Microsoft® PowerPoint® 2016</vt:lpwstr>
  </property>
</Properties>
</file>